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64" r:id="rId4"/>
    <p:sldId id="258" r:id="rId5"/>
    <p:sldId id="259" r:id="rId6"/>
    <p:sldId id="260" r:id="rId7"/>
    <p:sldId id="261" r:id="rId8"/>
    <p:sldId id="262" r:id="rId9"/>
    <p:sldId id="263" r:id="rId10"/>
    <p:sldId id="266" r:id="rId11"/>
    <p:sldId id="267"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58E23B-C19F-4AC6-A7C3-813AE3AA3CB0}" type="datetimeFigureOut">
              <a:rPr lang="tr-TR" smtClean="0"/>
              <a:pPr/>
              <a:t>19.12.2018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D9B4B1-8E6F-4844-89D7-E7750B799D18}" type="slidenum">
              <a:rPr lang="tr-TR" smtClean="0"/>
              <a:pPr/>
              <a:t>‹#›</a:t>
            </a:fld>
            <a:endParaRPr lang="tr-TR"/>
          </a:p>
        </p:txBody>
      </p:sp>
    </p:spTree>
    <p:extLst>
      <p:ext uri="{BB962C8B-B14F-4D97-AF65-F5344CB8AC3E}">
        <p14:creationId xmlns:p14="http://schemas.microsoft.com/office/powerpoint/2010/main" val="1243988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ED9B4B1-8E6F-4844-89D7-E7750B799D18}" type="slidenum">
              <a:rPr lang="tr-TR" smtClean="0"/>
              <a:pPr/>
              <a:t>2</a:t>
            </a:fld>
            <a:endParaRPr lang="tr-TR"/>
          </a:p>
        </p:txBody>
      </p:sp>
    </p:spTree>
    <p:extLst>
      <p:ext uri="{BB962C8B-B14F-4D97-AF65-F5344CB8AC3E}">
        <p14:creationId xmlns:p14="http://schemas.microsoft.com/office/powerpoint/2010/main" val="17628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fld id="{0972386C-0B46-402D-9D96-AD8BECED50D2}" type="slidenum">
              <a:rPr lang="tr-TR" smtClean="0"/>
              <a:pPr/>
              <a:t>10</a:t>
            </a:fld>
            <a:endParaRPr lang="tr-TR" dirty="0"/>
          </a:p>
        </p:txBody>
      </p:sp>
      <p:sp>
        <p:nvSpPr>
          <p:cNvPr id="4" name="Slayt Numarası Yer Tutucusu 3"/>
          <p:cNvSpPr>
            <a:spLocks noGrp="1"/>
          </p:cNvSpPr>
          <p:nvPr>
            <p:ph type="sldNum" sz="quarter" idx="10"/>
          </p:nvPr>
        </p:nvSpPr>
        <p:spPr/>
        <p:txBody>
          <a:bodyPr/>
          <a:lstStyle/>
          <a:p>
            <a:fld id="{EED9B4B1-8E6F-4844-89D7-E7750B799D18}" type="slidenum">
              <a:rPr lang="tr-TR" smtClean="0"/>
              <a:pPr/>
              <a:t>10</a:t>
            </a:fld>
            <a:endParaRPr lang="tr-TR"/>
          </a:p>
        </p:txBody>
      </p:sp>
    </p:spTree>
    <p:extLst>
      <p:ext uri="{BB962C8B-B14F-4D97-AF65-F5344CB8AC3E}">
        <p14:creationId xmlns:p14="http://schemas.microsoft.com/office/powerpoint/2010/main" val="302945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19.12.2018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19.12.2018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3480515"/>
            <a:ext cx="7904242" cy="936104"/>
          </a:xfrm>
        </p:spPr>
        <p:txBody>
          <a:bodyPr>
            <a:normAutofit/>
          </a:bodyPr>
          <a:lstStyle/>
          <a:p>
            <a:r>
              <a:rPr lang="tr-TR" sz="4800" dirty="0" smtClean="0"/>
              <a:t>İSLAM’DA MERHAMET EĞİTİMİ</a:t>
            </a:r>
            <a:endParaRPr lang="tr-TR" sz="4800" dirty="0"/>
          </a:p>
        </p:txBody>
      </p:sp>
      <p:sp>
        <p:nvSpPr>
          <p:cNvPr id="5" name="Dikdörtgen 4"/>
          <p:cNvSpPr/>
          <p:nvPr/>
        </p:nvSpPr>
        <p:spPr>
          <a:xfrm>
            <a:off x="2195736" y="2052611"/>
            <a:ext cx="5328592" cy="523220"/>
          </a:xfrm>
          <a:prstGeom prst="rect">
            <a:avLst/>
          </a:prstGeom>
        </p:spPr>
        <p:txBody>
          <a:bodyPr wrap="square">
            <a:spAutoFit/>
          </a:bodyPr>
          <a:lstStyle/>
          <a:p>
            <a:pPr algn="ctr"/>
            <a:r>
              <a:rPr lang="tr-TR" sz="2800" b="1" dirty="0"/>
              <a:t>AYDIN İL MÜFTÜLÜĞÜ</a:t>
            </a:r>
            <a:endParaRPr lang="tr-TR" sz="2800"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9810" y="1388903"/>
            <a:ext cx="1188000" cy="118857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024" y="1209482"/>
            <a:ext cx="1364576" cy="13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9548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704088"/>
            <a:ext cx="8003232" cy="1068728"/>
          </a:xfrm>
        </p:spPr>
        <p:txBody>
          <a:bodyPr>
            <a:noAutofit/>
          </a:bodyPr>
          <a:lstStyle/>
          <a:p>
            <a:r>
              <a:rPr lang="tr-TR" sz="3600" dirty="0" smtClean="0"/>
              <a:t>Ailemizde ve Toplumda Merhamet Duygusunu Geliştirmek İçin…</a:t>
            </a:r>
            <a:endParaRPr lang="tr-TR" sz="3600" dirty="0"/>
          </a:p>
        </p:txBody>
      </p:sp>
      <p:sp>
        <p:nvSpPr>
          <p:cNvPr id="3" name="İçerik Yer Tutucusu 2"/>
          <p:cNvSpPr>
            <a:spLocks noGrp="1"/>
          </p:cNvSpPr>
          <p:nvPr>
            <p:ph idx="1"/>
          </p:nvPr>
        </p:nvSpPr>
        <p:spPr/>
        <p:txBody>
          <a:bodyPr>
            <a:normAutofit lnSpcReduction="10000"/>
          </a:bodyPr>
          <a:lstStyle/>
          <a:p>
            <a:r>
              <a:rPr lang="tr-TR" dirty="0" smtClean="0">
                <a:solidFill>
                  <a:srgbClr val="0070C0"/>
                </a:solidFill>
              </a:rPr>
              <a:t>Çocuklarımız evde oynarken düştüklerinde hemen yanına gidip sımsıkı sarılıp teselli ediyor muyuz?</a:t>
            </a:r>
          </a:p>
          <a:p>
            <a:r>
              <a:rPr lang="tr-TR" dirty="0" smtClean="0"/>
              <a:t>Yemekte eşimize «eline sağlık» deyip ardından «Allah olmayanlara da versin» diyerek nimetin şükrünü hatırlayıp, yoksul olanları da  düşünüyor muyuz?</a:t>
            </a:r>
          </a:p>
          <a:p>
            <a:r>
              <a:rPr lang="tr-TR" i="1" dirty="0" smtClean="0">
                <a:solidFill>
                  <a:srgbClr val="FF0000"/>
                </a:solidFill>
              </a:rPr>
              <a:t>Çocuklarımızın dünyası kurtulsun diyerek sabah erkenden okula kaldırırken, ahiretinin de kurtulması için sabah namazına kaldırıyor muyuz?</a:t>
            </a:r>
          </a:p>
          <a:p>
            <a:r>
              <a:rPr lang="tr-TR" dirty="0" smtClean="0"/>
              <a:t>Yetim peygamberin ümmeti olan bizler, yetimlerimize yetimliklerini hissettirmemek adına gerekli ilgi ve şefkati gösterebiliyor muyuz?</a:t>
            </a:r>
          </a:p>
          <a:p>
            <a:endParaRPr lang="tr-TR" dirty="0"/>
          </a:p>
        </p:txBody>
      </p:sp>
    </p:spTree>
    <p:extLst>
      <p:ext uri="{BB962C8B-B14F-4D97-AF65-F5344CB8AC3E}">
        <p14:creationId xmlns:p14="http://schemas.microsoft.com/office/powerpoint/2010/main" val="3698680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556792"/>
            <a:ext cx="8075240" cy="4767808"/>
          </a:xfrm>
        </p:spPr>
        <p:txBody>
          <a:bodyPr/>
          <a:lstStyle/>
          <a:p>
            <a:r>
              <a:rPr lang="tr-TR" dirty="0" smtClean="0"/>
              <a:t>Çocuğumuzla birlikte ağaç dikip ağacı birlikte büyütmek için bakımına devam ettik mi?</a:t>
            </a:r>
          </a:p>
          <a:p>
            <a:r>
              <a:rPr lang="tr-TR" b="1" i="1" dirty="0" smtClean="0">
                <a:solidFill>
                  <a:srgbClr val="FF0000"/>
                </a:solidFill>
              </a:rPr>
              <a:t>Pişirdiğimiz yemeği çocuğumuzun eliyle komşumuza ikram ediyor muyuz?</a:t>
            </a:r>
          </a:p>
          <a:p>
            <a:r>
              <a:rPr lang="tr-TR" dirty="0" smtClean="0"/>
              <a:t>Taziye ve hasta ziyaretlerine çocuğumuzu da götürüyor muyuz?</a:t>
            </a:r>
          </a:p>
          <a:p>
            <a:r>
              <a:rPr lang="tr-TR" b="1" i="1" dirty="0" smtClean="0">
                <a:solidFill>
                  <a:srgbClr val="FF0000"/>
                </a:solidFill>
              </a:rPr>
              <a:t>Çocuklarımızla birlikte hastanede yatan birini  ziyaret ettik mi?</a:t>
            </a:r>
          </a:p>
          <a:p>
            <a:r>
              <a:rPr lang="tr-TR" dirty="0" smtClean="0"/>
              <a:t>Çocuğumuzdan bazı durumlarda özür dileyip, onlara da özür dilemesini öğretebiliyor muyuz?</a:t>
            </a:r>
            <a:endParaRPr lang="tr-TR" dirty="0"/>
          </a:p>
        </p:txBody>
      </p:sp>
    </p:spTree>
    <p:extLst>
      <p:ext uri="{BB962C8B-B14F-4D97-AF65-F5344CB8AC3E}">
        <p14:creationId xmlns:p14="http://schemas.microsoft.com/office/powerpoint/2010/main" val="2800553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71656" y="857232"/>
            <a:ext cx="7372344" cy="1071562"/>
          </a:xfrm>
        </p:spPr>
        <p:txBody>
          <a:bodyPr/>
          <a:lstStyle/>
          <a:p>
            <a:r>
              <a:rPr lang="tr-TR" dirty="0" smtClean="0"/>
              <a:t>SÖZÜN ÖZÜ</a:t>
            </a:r>
            <a:endParaRPr lang="tr-TR" dirty="0"/>
          </a:p>
        </p:txBody>
      </p:sp>
      <p:sp>
        <p:nvSpPr>
          <p:cNvPr id="5" name="İçerik Yer Tutucusu 4"/>
          <p:cNvSpPr>
            <a:spLocks noGrp="1"/>
          </p:cNvSpPr>
          <p:nvPr>
            <p:ph idx="1"/>
          </p:nvPr>
        </p:nvSpPr>
        <p:spPr/>
        <p:txBody>
          <a:bodyPr>
            <a:normAutofit/>
          </a:bodyPr>
          <a:lstStyle/>
          <a:p>
            <a:r>
              <a:rPr lang="tr-TR" dirty="0" smtClean="0"/>
              <a:t> MERHAMET , TÜM CANLILARA ALLAH’IN BİR İHSANI…ÖNEMLİ OLAN,ONU YEŞERTİP CANLI TUTABİLMEK… CANLI  TUTABİLDİĞİMİZ GİBİ YENİ NESİLLERİMİZİ MERHAMET DUYGUSU İLE YETİŞTİREBİLMEK… </a:t>
            </a:r>
          </a:p>
          <a:p>
            <a:endParaRPr lang="tr-TR" dirty="0" smtClean="0"/>
          </a:p>
          <a:p>
            <a:r>
              <a:rPr lang="tr-TR" dirty="0" smtClean="0"/>
              <a:t>RAHMET PEYGAMBERİNE LAYIK BİR ÜMMET OLABİLMEK ÜMİDİYLE……</a:t>
            </a:r>
          </a:p>
          <a:p>
            <a:endParaRPr lang="tr-TR" dirty="0"/>
          </a:p>
        </p:txBody>
      </p:sp>
    </p:spTree>
    <p:extLst>
      <p:ext uri="{BB962C8B-B14F-4D97-AF65-F5344CB8AC3E}">
        <p14:creationId xmlns:p14="http://schemas.microsoft.com/office/powerpoint/2010/main" val="3701354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1268760"/>
            <a:ext cx="3342117" cy="4581128"/>
          </a:xfrm>
          <a:prstGeom prst="snip2DiagRect">
            <a:avLst>
              <a:gd name="adj1" fmla="val 21556"/>
              <a:gd name="adj2" fmla="val 16667"/>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3" name="Dikdörtgen 2"/>
          <p:cNvSpPr/>
          <p:nvPr/>
        </p:nvSpPr>
        <p:spPr>
          <a:xfrm>
            <a:off x="467544" y="1412775"/>
            <a:ext cx="4392488" cy="4770537"/>
          </a:xfrm>
          <a:prstGeom prst="rect">
            <a:avLst/>
          </a:prstGeom>
        </p:spPr>
        <p:txBody>
          <a:bodyPr wrap="square">
            <a:spAutoFit/>
          </a:bodyPr>
          <a:lstStyle/>
          <a:p>
            <a:pPr algn="ctr"/>
            <a:r>
              <a:rPr lang="tr-TR" sz="4000" b="1" i="1" dirty="0" smtClean="0">
                <a:solidFill>
                  <a:srgbClr val="002060"/>
                </a:solidFill>
              </a:rPr>
              <a:t>TEŞEKKÜR EDERİZ… </a:t>
            </a:r>
          </a:p>
          <a:p>
            <a:pPr algn="ctr"/>
            <a:endParaRPr lang="tr-TR" sz="4000" dirty="0" smtClean="0"/>
          </a:p>
          <a:p>
            <a:pPr algn="ctr"/>
            <a:endParaRPr lang="tr-TR" sz="4000" dirty="0" smtClean="0"/>
          </a:p>
          <a:p>
            <a:pPr algn="ctr"/>
            <a:r>
              <a:rPr lang="tr-TR" sz="3600" b="1" dirty="0" smtClean="0"/>
              <a:t>HAZIRLAYAN: FADİME TÜRKA</a:t>
            </a:r>
          </a:p>
          <a:p>
            <a:pPr algn="ctr"/>
            <a:r>
              <a:rPr lang="tr-TR" sz="3600" b="1" dirty="0" smtClean="0"/>
              <a:t>NAZİLLİ İLÇE VAİZİ</a:t>
            </a:r>
            <a:endParaRPr lang="tr-TR" sz="3600" b="1" dirty="0"/>
          </a:p>
        </p:txBody>
      </p:sp>
    </p:spTree>
    <p:extLst>
      <p:ext uri="{BB962C8B-B14F-4D97-AF65-F5344CB8AC3E}">
        <p14:creationId xmlns:p14="http://schemas.microsoft.com/office/powerpoint/2010/main" val="243141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052736"/>
            <a:ext cx="7416824" cy="5271864"/>
          </a:xfrm>
        </p:spPr>
        <p:txBody>
          <a:bodyPr>
            <a:normAutofit/>
          </a:bodyPr>
          <a:lstStyle/>
          <a:p>
            <a:r>
              <a:rPr lang="tr-TR" dirty="0" smtClean="0"/>
              <a:t>Müslüman her işinin başına Allah’ın Rahman ve Rahim isimlerini koyarak hayatını kuran insandır.</a:t>
            </a:r>
          </a:p>
          <a:p>
            <a:r>
              <a:rPr lang="tr-TR" dirty="0" smtClean="0">
                <a:solidFill>
                  <a:srgbClr val="FF0000"/>
                </a:solidFill>
              </a:rPr>
              <a:t>Rahman</a:t>
            </a:r>
            <a:r>
              <a:rPr lang="tr-TR" dirty="0" smtClean="0"/>
              <a:t>: Dünyadaki her mahluka acıyan</a:t>
            </a:r>
          </a:p>
          <a:p>
            <a:r>
              <a:rPr lang="tr-TR" dirty="0" smtClean="0">
                <a:solidFill>
                  <a:srgbClr val="FF0000"/>
                </a:solidFill>
              </a:rPr>
              <a:t>Rahim</a:t>
            </a:r>
            <a:r>
              <a:rPr lang="tr-TR" dirty="0" smtClean="0"/>
              <a:t>: </a:t>
            </a:r>
            <a:r>
              <a:rPr lang="tr-TR" dirty="0" err="1" smtClean="0"/>
              <a:t>Ahirette</a:t>
            </a:r>
            <a:r>
              <a:rPr lang="tr-TR" dirty="0" smtClean="0"/>
              <a:t> yalnız müminlere acıyan demektir.</a:t>
            </a:r>
          </a:p>
          <a:p>
            <a:r>
              <a:rPr lang="tr-TR" dirty="0" smtClean="0"/>
              <a:t>Kuran-ı Kerim’de Ayet-i Kerimelerde mealen:</a:t>
            </a:r>
          </a:p>
          <a:p>
            <a:r>
              <a:rPr lang="tr-TR" dirty="0" smtClean="0"/>
              <a:t>“Senin mağfireti bol Rabbin merhametlidir.”</a:t>
            </a:r>
          </a:p>
          <a:p>
            <a:r>
              <a:rPr lang="tr-TR" dirty="0" smtClean="0"/>
              <a:t>Allah imanınızı zayi edecek değildir. Çünkü Allah,insanlara karşı pek şefkatlidir ve merhametlidir.»</a:t>
            </a:r>
            <a:endParaRPr lang="tr-TR" dirty="0"/>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2104492"/>
            <a:ext cx="1907704" cy="31683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12986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556792"/>
            <a:ext cx="5112568" cy="4392488"/>
          </a:xfrm>
        </p:spPr>
        <p:txBody>
          <a:bodyPr>
            <a:normAutofit lnSpcReduction="10000"/>
          </a:bodyPr>
          <a:lstStyle/>
          <a:p>
            <a:r>
              <a:rPr lang="tr-TR" i="1" dirty="0" smtClean="0">
                <a:solidFill>
                  <a:srgbClr val="FF0000"/>
                </a:solidFill>
              </a:rPr>
              <a:t>«Şüphesiz Allah(c.c)göğü ve yeri yarattığı zaman, rahmetini de yüz kısım olarak yaratmıştır.O yüz rahmetten  bir tanesini yerdeki canlı varlıklar arasına indirmiştir. İşte, bu bir tek rahmet sayesinde anneler yavrularına ,vahşi hayvanlar eşlerine ,kuşlar da birbirine karşı merhamet ederler.» </a:t>
            </a:r>
          </a:p>
          <a:p>
            <a:r>
              <a:rPr lang="tr-TR" dirty="0" smtClean="0"/>
              <a:t>(</a:t>
            </a:r>
            <a:r>
              <a:rPr lang="tr-TR" dirty="0" smtClean="0"/>
              <a:t>Buhari, Edep </a:t>
            </a:r>
            <a:r>
              <a:rPr lang="tr-TR" dirty="0" smtClean="0"/>
              <a:t>19)</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1" y="2276872"/>
            <a:ext cx="3098963" cy="25202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5288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71800" y="1052736"/>
            <a:ext cx="6264696" cy="5226824"/>
          </a:xfrm>
        </p:spPr>
        <p:txBody>
          <a:bodyPr>
            <a:normAutofit fontScale="92500" lnSpcReduction="10000"/>
          </a:bodyPr>
          <a:lstStyle/>
          <a:p>
            <a:r>
              <a:rPr lang="tr-TR" dirty="0" smtClean="0"/>
              <a:t>Şefkat ve merhamet hissi tüm insanlar için mutlaka olması gereken bir  vasıf ise de özellikle eğitim ve terbiye ile görevli anne- babalar  ,eğitimciler  ve  yöneticiler için ayrı bir önem taşımaktadır.</a:t>
            </a:r>
          </a:p>
          <a:p>
            <a:r>
              <a:rPr lang="tr-TR" dirty="0" smtClean="0"/>
              <a:t>Kalbi katı olan birinin gerçek bir eğitimci olması düşünülemez.</a:t>
            </a:r>
          </a:p>
          <a:p>
            <a:r>
              <a:rPr lang="tr-TR" dirty="0" smtClean="0"/>
              <a:t>Bütün insanlığın terbiyecisi ve eğitimcisi olan Hz Muhammed’in(s.a.v) merhameti,sadece inanan insanları değil,</a:t>
            </a:r>
            <a:r>
              <a:rPr lang="tr-TR" dirty="0" err="1" smtClean="0"/>
              <a:t>müslüman</a:t>
            </a:r>
            <a:r>
              <a:rPr lang="tr-TR" dirty="0" smtClean="0"/>
              <a:t> olmayanları,düşmanları,hürleri, köleleri,büyükleri,küçükleri hatta hayvanları bile içine alacak kadar genişti.</a:t>
            </a:r>
          </a:p>
          <a:p>
            <a:endParaRPr lang="tr-TR" dirty="0" smtClean="0"/>
          </a:p>
          <a:p>
            <a:endParaRPr lang="tr-TR" dirty="0" smtClean="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937956"/>
            <a:ext cx="2304256" cy="345638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054520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91264" cy="1284752"/>
          </a:xfrm>
        </p:spPr>
        <p:txBody>
          <a:bodyPr>
            <a:normAutofit fontScale="90000"/>
          </a:bodyPr>
          <a:lstStyle/>
          <a:p>
            <a:r>
              <a:rPr lang="tr-TR" dirty="0" smtClean="0"/>
              <a:t>Peygamberimizin(</a:t>
            </a:r>
            <a:r>
              <a:rPr lang="tr-TR" dirty="0" err="1" smtClean="0"/>
              <a:t>s.a.v</a:t>
            </a:r>
            <a:r>
              <a:rPr lang="tr-TR" dirty="0" smtClean="0"/>
              <a:t>)Hayatından Merhamet Örnekleri </a:t>
            </a:r>
            <a:endParaRPr lang="tr-TR" dirty="0"/>
          </a:p>
        </p:txBody>
      </p:sp>
      <p:sp>
        <p:nvSpPr>
          <p:cNvPr id="3" name="İçerik Yer Tutucusu 2"/>
          <p:cNvSpPr>
            <a:spLocks noGrp="1"/>
          </p:cNvSpPr>
          <p:nvPr>
            <p:ph idx="1"/>
          </p:nvPr>
        </p:nvSpPr>
        <p:spPr>
          <a:xfrm>
            <a:off x="323529" y="2276873"/>
            <a:ext cx="8236468" cy="4084110"/>
          </a:xfrm>
        </p:spPr>
        <p:txBody>
          <a:bodyPr>
            <a:normAutofit fontScale="92500" lnSpcReduction="20000"/>
          </a:bodyPr>
          <a:lstStyle/>
          <a:p>
            <a:r>
              <a:rPr lang="tr-TR" dirty="0" err="1" smtClean="0"/>
              <a:t>Tufeyl</a:t>
            </a:r>
            <a:r>
              <a:rPr lang="tr-TR" dirty="0" smtClean="0"/>
              <a:t> </a:t>
            </a:r>
            <a:r>
              <a:rPr lang="tr-TR" dirty="0" err="1" smtClean="0"/>
              <a:t>İbnu</a:t>
            </a:r>
            <a:r>
              <a:rPr lang="tr-TR" dirty="0" smtClean="0"/>
              <a:t> </a:t>
            </a:r>
            <a:r>
              <a:rPr lang="tr-TR" dirty="0" err="1" smtClean="0"/>
              <a:t>Amr</a:t>
            </a:r>
            <a:r>
              <a:rPr lang="tr-TR" dirty="0" smtClean="0"/>
              <a:t> </a:t>
            </a:r>
            <a:r>
              <a:rPr lang="tr-TR" dirty="0" err="1" smtClean="0"/>
              <a:t>ed-Devsi</a:t>
            </a:r>
            <a:r>
              <a:rPr lang="tr-TR" dirty="0" smtClean="0"/>
              <a:t> </a:t>
            </a:r>
            <a:r>
              <a:rPr lang="tr-TR" dirty="0" err="1" smtClean="0"/>
              <a:t>Resulullah’a</a:t>
            </a:r>
            <a:r>
              <a:rPr lang="tr-TR" dirty="0" smtClean="0"/>
              <a:t> (s.a.v)gelerek:</a:t>
            </a:r>
          </a:p>
          <a:p>
            <a:pPr marL="0" indent="0">
              <a:buNone/>
            </a:pPr>
            <a:r>
              <a:rPr lang="tr-TR" dirty="0" smtClean="0"/>
              <a:t>“</a:t>
            </a:r>
            <a:r>
              <a:rPr lang="tr-TR" dirty="0" err="1" smtClean="0"/>
              <a:t>Devs</a:t>
            </a:r>
            <a:r>
              <a:rPr lang="tr-TR" dirty="0" smtClean="0"/>
              <a:t> kabilesi helak oldu. Allah’a asi oldu ve İslam'a girmekten çekindiler.Onlara bir bedduada bulunun!dedi.Orada bulunanlar Peygamberimizin beddua edeceğini zannettiler. Ama O (s.a.v)</a:t>
            </a:r>
          </a:p>
          <a:p>
            <a:pPr marL="0" indent="0">
              <a:buNone/>
            </a:pPr>
            <a:r>
              <a:rPr lang="tr-TR" dirty="0" smtClean="0"/>
              <a:t>“Allah'ım </a:t>
            </a:r>
            <a:r>
              <a:rPr lang="tr-TR" dirty="0" err="1" smtClean="0"/>
              <a:t>Devs’e</a:t>
            </a:r>
            <a:r>
              <a:rPr lang="tr-TR" dirty="0" smtClean="0"/>
              <a:t> hidayet ver,onları imana getir ”diye dua etti.</a:t>
            </a:r>
          </a:p>
          <a:p>
            <a:pPr marL="0" indent="0">
              <a:buNone/>
            </a:pPr>
            <a:r>
              <a:rPr lang="tr-TR" dirty="0" smtClean="0"/>
              <a:t>Bedir Savaşında susuz kalan müşrikleri Müslümanların da kontrolünde olan kuyudan su içmelerine izin vermişti. «</a:t>
            </a:r>
            <a:r>
              <a:rPr lang="tr-TR" b="1" dirty="0" smtClean="0">
                <a:solidFill>
                  <a:srgbClr val="FF0000"/>
                </a:solidFill>
              </a:rPr>
              <a:t>Bırakınız suyu içsinler ve geri dönsünler. Sonra dönüp bize saldıracaklar ama bu bize onları öldürme hakkını vermez </a:t>
            </a:r>
            <a:r>
              <a:rPr lang="tr-TR" dirty="0" smtClean="0"/>
              <a:t>“ buyurdu. İşte rahmet Peygamberinden merhamet manzarası…</a:t>
            </a:r>
          </a:p>
        </p:txBody>
      </p:sp>
    </p:spTree>
    <p:extLst>
      <p:ext uri="{BB962C8B-B14F-4D97-AF65-F5344CB8AC3E}">
        <p14:creationId xmlns:p14="http://schemas.microsoft.com/office/powerpoint/2010/main" val="297297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1124744"/>
            <a:ext cx="7704856" cy="1008112"/>
          </a:xfrm>
        </p:spPr>
        <p:txBody>
          <a:bodyPr>
            <a:normAutofit fontScale="90000"/>
          </a:bodyPr>
          <a:lstStyle/>
          <a:p>
            <a:r>
              <a:rPr lang="tr-TR" dirty="0" smtClean="0"/>
              <a:t>Hz </a:t>
            </a:r>
            <a:r>
              <a:rPr lang="tr-TR" dirty="0" smtClean="0"/>
              <a:t>Peygamberin (a.s.) </a:t>
            </a:r>
            <a:r>
              <a:rPr lang="tr-TR" dirty="0" smtClean="0"/>
              <a:t>Hayvanlara Merhameti</a:t>
            </a:r>
            <a:endParaRPr lang="tr-TR" dirty="0"/>
          </a:p>
        </p:txBody>
      </p:sp>
      <p:sp>
        <p:nvSpPr>
          <p:cNvPr id="3" name="İçerik Yer Tutucusu 2"/>
          <p:cNvSpPr>
            <a:spLocks noGrp="1"/>
          </p:cNvSpPr>
          <p:nvPr>
            <p:ph idx="1"/>
          </p:nvPr>
        </p:nvSpPr>
        <p:spPr>
          <a:xfrm>
            <a:off x="611560" y="2348880"/>
            <a:ext cx="7416824" cy="3096344"/>
          </a:xfrm>
        </p:spPr>
        <p:txBody>
          <a:bodyPr/>
          <a:lstStyle/>
          <a:p>
            <a:r>
              <a:rPr lang="tr-TR" dirty="0" smtClean="0"/>
              <a:t>Rahmet peygamberinin merhametinden hayvanlar da nasibini almışlardı.</a:t>
            </a:r>
          </a:p>
          <a:p>
            <a:r>
              <a:rPr lang="tr-TR" dirty="0" smtClean="0"/>
              <a:t>Hz Peygamber ve sahabeler bir sefer esnasında </a:t>
            </a:r>
            <a:r>
              <a:rPr lang="tr-TR" dirty="0" err="1" smtClean="0"/>
              <a:t>İsaye</a:t>
            </a:r>
            <a:r>
              <a:rPr lang="tr-TR" dirty="0" smtClean="0"/>
              <a:t> adı verilen yere geldiler. Sıcak bir gölgede uyuyan bir ceylan vardı. </a:t>
            </a:r>
            <a:r>
              <a:rPr lang="tr-TR" dirty="0" err="1" smtClean="0"/>
              <a:t>Resulullah</a:t>
            </a:r>
            <a:r>
              <a:rPr lang="tr-TR" dirty="0" smtClean="0"/>
              <a:t>(</a:t>
            </a:r>
            <a:r>
              <a:rPr lang="tr-TR" dirty="0" err="1" smtClean="0"/>
              <a:t>s.a.v</a:t>
            </a:r>
            <a:r>
              <a:rPr lang="tr-TR" dirty="0" smtClean="0"/>
              <a:t>) bir şahsa herkes geçinceye kadar orada bekleyip kimseye hayvanı rahatsız ettirmemesini emretti.</a:t>
            </a:r>
          </a:p>
          <a:p>
            <a:endParaRPr lang="tr-TR" dirty="0"/>
          </a:p>
        </p:txBody>
      </p:sp>
    </p:spTree>
    <p:extLst>
      <p:ext uri="{BB962C8B-B14F-4D97-AF65-F5344CB8AC3E}">
        <p14:creationId xmlns:p14="http://schemas.microsoft.com/office/powerpoint/2010/main" val="2079281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052736"/>
            <a:ext cx="8280920" cy="882744"/>
          </a:xfrm>
        </p:spPr>
        <p:txBody>
          <a:bodyPr>
            <a:normAutofit fontScale="90000"/>
          </a:bodyPr>
          <a:lstStyle/>
          <a:p>
            <a:r>
              <a:rPr lang="tr-TR" dirty="0" smtClean="0"/>
              <a:t>Hz Peygamberin Çocuklara Merhameti</a:t>
            </a:r>
            <a:endParaRPr lang="tr-TR" dirty="0"/>
          </a:p>
        </p:txBody>
      </p:sp>
      <p:sp>
        <p:nvSpPr>
          <p:cNvPr id="3" name="İçerik Yer Tutucusu 2"/>
          <p:cNvSpPr>
            <a:spLocks noGrp="1"/>
          </p:cNvSpPr>
          <p:nvPr>
            <p:ph idx="1"/>
          </p:nvPr>
        </p:nvSpPr>
        <p:spPr/>
        <p:txBody>
          <a:bodyPr/>
          <a:lstStyle/>
          <a:p>
            <a:r>
              <a:rPr lang="tr-TR" dirty="0" smtClean="0"/>
              <a:t>Akra b.Habis Peygamber Efendimizin torunları Hazreti Hasan ve Hüseyin’i öptüğünü görünce ”Benim on tane çocuğum var.Hiç birini öpmedim". Der. Peygamberimiz(</a:t>
            </a:r>
            <a:r>
              <a:rPr lang="tr-TR" dirty="0" err="1" smtClean="0"/>
              <a:t>s.a.v</a:t>
            </a:r>
            <a:r>
              <a:rPr lang="tr-TR" dirty="0" smtClean="0"/>
              <a:t>) «</a:t>
            </a:r>
            <a:r>
              <a:rPr lang="tr-TR" i="1" u="sng" dirty="0">
                <a:solidFill>
                  <a:srgbClr val="FF0000"/>
                </a:solidFill>
              </a:rPr>
              <a:t>M</a:t>
            </a:r>
            <a:r>
              <a:rPr lang="tr-TR" i="1" u="sng" dirty="0" smtClean="0">
                <a:solidFill>
                  <a:srgbClr val="FF0000"/>
                </a:solidFill>
              </a:rPr>
              <a:t>erhamet etmeyene merhamet edilmez” </a:t>
            </a:r>
            <a:r>
              <a:rPr lang="tr-TR" dirty="0" smtClean="0"/>
              <a:t>buyurdu.</a:t>
            </a:r>
          </a:p>
          <a:p>
            <a:r>
              <a:rPr lang="tr-TR" dirty="0" err="1" smtClean="0"/>
              <a:t>Resulullah</a:t>
            </a:r>
            <a:r>
              <a:rPr lang="tr-TR" dirty="0" smtClean="0"/>
              <a:t> (s.a.v)çocuklar arasında şefkat  göstermede,hibe,hediye miras gibi konularda adaletli davranılmasını da bizlere hatırlatmış ve «</a:t>
            </a:r>
            <a:r>
              <a:rPr lang="tr-TR" b="1" dirty="0" smtClean="0">
                <a:solidFill>
                  <a:srgbClr val="FF0000"/>
                </a:solidFill>
              </a:rPr>
              <a:t>Çocukların senin üzerindeki haklarından birisi de onlara eşit davranmandır”</a:t>
            </a:r>
            <a:r>
              <a:rPr lang="tr-TR" dirty="0" smtClean="0"/>
              <a:t> buyurmuştur. </a:t>
            </a:r>
          </a:p>
          <a:p>
            <a:endParaRPr lang="tr-TR" dirty="0"/>
          </a:p>
        </p:txBody>
      </p:sp>
    </p:spTree>
    <p:extLst>
      <p:ext uri="{BB962C8B-B14F-4D97-AF65-F5344CB8AC3E}">
        <p14:creationId xmlns:p14="http://schemas.microsoft.com/office/powerpoint/2010/main" val="3213598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704088"/>
            <a:ext cx="7859216" cy="1143000"/>
          </a:xfrm>
        </p:spPr>
        <p:txBody>
          <a:bodyPr>
            <a:normAutofit fontScale="90000"/>
          </a:bodyPr>
          <a:lstStyle/>
          <a:p>
            <a:r>
              <a:rPr lang="tr-TR" dirty="0" smtClean="0"/>
              <a:t>Hz Peygamberin Kız Çocuklarına Merhameti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Kız çocuklarını namus ve geçim sıkıntısı sebebiyle öldüren bir toplumda Hz Peygamber (</a:t>
            </a:r>
            <a:r>
              <a:rPr lang="tr-TR" dirty="0" err="1" smtClean="0"/>
              <a:t>s.a.v</a:t>
            </a:r>
            <a:r>
              <a:rPr lang="tr-TR" dirty="0" smtClean="0"/>
              <a:t>), özellikle kız çocuklarına özel bir ilgi göstermiştir. Konuyla ilgili Hadis-i Şeriflerinde Efendimiz:</a:t>
            </a:r>
          </a:p>
          <a:p>
            <a:r>
              <a:rPr lang="tr-TR" dirty="0" smtClean="0"/>
              <a:t>“</a:t>
            </a:r>
            <a:r>
              <a:rPr lang="tr-TR" b="1" i="1" dirty="0" smtClean="0">
                <a:solidFill>
                  <a:srgbClr val="FF0000"/>
                </a:solidFill>
              </a:rPr>
              <a:t>Bağış ve ihsanda çocuklarınıza eşit davranın. Eğer birini üstün tutacak olsaydım, kızları üstün tutardım</a:t>
            </a:r>
            <a:r>
              <a:rPr lang="tr-TR" dirty="0" smtClean="0"/>
              <a:t>.”</a:t>
            </a:r>
          </a:p>
          <a:p>
            <a:r>
              <a:rPr lang="tr-TR" dirty="0" smtClean="0"/>
              <a:t>“Kim iki kız çocuğu ergenlik çağına vardıktan sonra yanında kaldıkları veya o kimse onların yanında kaldıkları sürece onlara iyi davranıp ihsanda bulunursa kızları onu cennete dahil eder.”</a:t>
            </a:r>
          </a:p>
          <a:p>
            <a:r>
              <a:rPr lang="tr-TR" dirty="0" smtClean="0"/>
              <a:t>“</a:t>
            </a:r>
            <a:r>
              <a:rPr lang="tr-TR" b="1" i="1" dirty="0" smtClean="0">
                <a:solidFill>
                  <a:srgbClr val="FF0000"/>
                </a:solidFill>
              </a:rPr>
              <a:t>Eğer bir kimse kızlara değer  verdiğinden dolayı eziyet görürse ve onlara iyi davranırsa , onlar cehenneme karşı perde olurlar.</a:t>
            </a:r>
            <a:r>
              <a:rPr lang="tr-TR" dirty="0" smtClean="0"/>
              <a:t>” buyurmuştur.</a:t>
            </a:r>
            <a:endParaRPr lang="tr-TR" dirty="0"/>
          </a:p>
        </p:txBody>
      </p:sp>
    </p:spTree>
    <p:extLst>
      <p:ext uri="{BB962C8B-B14F-4D97-AF65-F5344CB8AC3E}">
        <p14:creationId xmlns:p14="http://schemas.microsoft.com/office/powerpoint/2010/main" val="2409343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196752"/>
            <a:ext cx="8003232" cy="1224136"/>
          </a:xfrm>
        </p:spPr>
        <p:txBody>
          <a:bodyPr>
            <a:noAutofit/>
          </a:bodyPr>
          <a:lstStyle/>
          <a:p>
            <a:r>
              <a:rPr lang="tr-TR" sz="3600" dirty="0" smtClean="0"/>
              <a:t>Hz Peygamberin Yetimlere Şefkati ve Merhameti</a:t>
            </a:r>
            <a:br>
              <a:rPr lang="tr-TR" sz="3600" dirty="0" smtClean="0"/>
            </a:br>
            <a:endParaRPr lang="tr-TR" sz="3600" dirty="0"/>
          </a:p>
        </p:txBody>
      </p:sp>
      <p:sp>
        <p:nvSpPr>
          <p:cNvPr id="3" name="İçerik Yer Tutucusu 2"/>
          <p:cNvSpPr>
            <a:spLocks noGrp="1"/>
          </p:cNvSpPr>
          <p:nvPr>
            <p:ph idx="1"/>
          </p:nvPr>
        </p:nvSpPr>
        <p:spPr/>
        <p:txBody>
          <a:bodyPr>
            <a:normAutofit/>
          </a:bodyPr>
          <a:lstStyle/>
          <a:p>
            <a:r>
              <a:rPr lang="tr-TR" dirty="0" smtClean="0"/>
              <a:t>Çocuklar arasında şefkat ve merhamete en fazla muhtaç olanlar, anne-babalarını veya bunlardan herhangi birini kaybetmiş olan öksüz ve yetimlerdir. Konu ile ilgili Hadis-i Şeriflerinde Efendimiz(s.a.v):</a:t>
            </a:r>
          </a:p>
          <a:p>
            <a:r>
              <a:rPr lang="tr-TR" dirty="0" smtClean="0"/>
              <a:t>“</a:t>
            </a:r>
            <a:r>
              <a:rPr lang="tr-TR" i="1" dirty="0" smtClean="0">
                <a:solidFill>
                  <a:srgbClr val="0070C0"/>
                </a:solidFill>
              </a:rPr>
              <a:t>Kim  kendi yetimini veya başkasına ait bir yetimi himaye eden kimseyle ben cennette şöyle yan yana olacağız</a:t>
            </a:r>
            <a:r>
              <a:rPr lang="tr-TR" dirty="0" smtClean="0"/>
              <a:t>.”</a:t>
            </a:r>
          </a:p>
          <a:p>
            <a:r>
              <a:rPr lang="tr-TR" dirty="0" smtClean="0"/>
              <a:t>“</a:t>
            </a:r>
            <a:r>
              <a:rPr lang="tr-TR" b="1" i="1" dirty="0" smtClean="0">
                <a:solidFill>
                  <a:srgbClr val="FF0000"/>
                </a:solidFill>
              </a:rPr>
              <a:t>Bir kimse sırf Allah rızası için bir yetimin başını okşarsa,elinin dokunduğu her saç teline karşılık on sevap vardır.” </a:t>
            </a:r>
            <a:r>
              <a:rPr lang="tr-TR" dirty="0" smtClean="0"/>
              <a:t>buyurmuştur.</a:t>
            </a:r>
            <a:endParaRPr lang="tr-TR" dirty="0"/>
          </a:p>
        </p:txBody>
      </p:sp>
    </p:spTree>
    <p:extLst>
      <p:ext uri="{BB962C8B-B14F-4D97-AF65-F5344CB8AC3E}">
        <p14:creationId xmlns:p14="http://schemas.microsoft.com/office/powerpoint/2010/main" val="3031935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324</TotalTime>
  <Words>745</Words>
  <Application>Microsoft Office PowerPoint</Application>
  <PresentationFormat>Ekran Gösterisi (4:3)</PresentationFormat>
  <Paragraphs>55</Paragraphs>
  <Slides>13</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Calibri</vt:lpstr>
      <vt:lpstr>Constantia</vt:lpstr>
      <vt:lpstr>Wingdings 2</vt:lpstr>
      <vt:lpstr>Akış</vt:lpstr>
      <vt:lpstr>İSLAM’DA MERHAMET EĞİTİMİ</vt:lpstr>
      <vt:lpstr>PowerPoint Sunusu</vt:lpstr>
      <vt:lpstr>PowerPoint Sunusu</vt:lpstr>
      <vt:lpstr>PowerPoint Sunusu</vt:lpstr>
      <vt:lpstr>Peygamberimizin(s.a.v)Hayatından Merhamet Örnekleri </vt:lpstr>
      <vt:lpstr>Hz Peygamberin (a.s.) Hayvanlara Merhameti</vt:lpstr>
      <vt:lpstr>Hz Peygamberin Çocuklara Merhameti</vt:lpstr>
      <vt:lpstr>Hz Peygamberin Kız Çocuklarına Merhameti</vt:lpstr>
      <vt:lpstr>Hz Peygamberin Yetimlere Şefkati ve Merhameti </vt:lpstr>
      <vt:lpstr>Ailemizde ve Toplumda Merhamet Duygusunu Geliştirmek İçin…</vt:lpstr>
      <vt:lpstr>PowerPoint Sunusu</vt:lpstr>
      <vt:lpstr>SÖZÜN ÖZÜ</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İSLAMDA MERHAMET EĞİTİMİ</dc:title>
  <dc:creator>TECHNOPC</dc:creator>
  <cp:lastModifiedBy>ronaldinho424</cp:lastModifiedBy>
  <cp:revision>57</cp:revision>
  <dcterms:created xsi:type="dcterms:W3CDTF">2018-10-30T08:03:12Z</dcterms:created>
  <dcterms:modified xsi:type="dcterms:W3CDTF">2018-12-19T08:57:06Z</dcterms:modified>
</cp:coreProperties>
</file>